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83" r:id="rId7"/>
    <p:sldId id="268" r:id="rId8"/>
    <p:sldId id="269" r:id="rId9"/>
    <p:sldId id="285" r:id="rId10"/>
    <p:sldId id="286" r:id="rId11"/>
    <p:sldId id="287" r:id="rId12"/>
    <p:sldId id="270" r:id="rId13"/>
    <p:sldId id="284" r:id="rId14"/>
    <p:sldId id="292" r:id="rId15"/>
    <p:sldId id="272" r:id="rId16"/>
    <p:sldId id="273" r:id="rId17"/>
    <p:sldId id="289" r:id="rId18"/>
    <p:sldId id="274" r:id="rId19"/>
    <p:sldId id="275" r:id="rId20"/>
    <p:sldId id="276" r:id="rId21"/>
    <p:sldId id="291" r:id="rId22"/>
    <p:sldId id="290" r:id="rId23"/>
    <p:sldId id="277"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7" autoAdjust="0"/>
    <p:restoredTop sz="94660"/>
  </p:normalViewPr>
  <p:slideViewPr>
    <p:cSldViewPr>
      <p:cViewPr varScale="1">
        <p:scale>
          <a:sx n="101" d="100"/>
          <a:sy n="101" d="100"/>
        </p:scale>
        <p:origin x="-181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A5306-6474-445A-B13C-E2C96807C3FB}" type="datetimeFigureOut">
              <a:rPr lang="en-US" smtClean="0"/>
              <a:t>08/03/17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3BF54-4005-4678-B837-6E263EE7B1AE}" type="slidenum">
              <a:rPr lang="en-US" smtClean="0"/>
              <a:t>‹#›</a:t>
            </a:fld>
            <a:endParaRPr lang="en-US"/>
          </a:p>
        </p:txBody>
      </p:sp>
    </p:spTree>
    <p:extLst>
      <p:ext uri="{BB962C8B-B14F-4D97-AF65-F5344CB8AC3E}">
        <p14:creationId xmlns:p14="http://schemas.microsoft.com/office/powerpoint/2010/main" val="360699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global and regional climate context,</a:t>
            </a:r>
            <a:r>
              <a:rPr lang="en-US" baseline="0" dirty="0" smtClean="0"/>
              <a:t> we know that there has been a weakening of the Indian monsoon and a shift in regimes with an increasing incidence of extreme rain events</a:t>
            </a:r>
            <a:endParaRPr lang="en-US" dirty="0"/>
          </a:p>
        </p:txBody>
      </p:sp>
      <p:sp>
        <p:nvSpPr>
          <p:cNvPr id="4" name="Slide Number Placeholder 3"/>
          <p:cNvSpPr>
            <a:spLocks noGrp="1"/>
          </p:cNvSpPr>
          <p:nvPr>
            <p:ph type="sldNum" sz="quarter" idx="10"/>
          </p:nvPr>
        </p:nvSpPr>
        <p:spPr/>
        <p:txBody>
          <a:bodyPr/>
          <a:lstStyle/>
          <a:p>
            <a:fld id="{4D43BF54-4005-4678-B837-6E263EE7B1AE}" type="slidenum">
              <a:rPr lang="en-US" smtClean="0"/>
              <a:t>3</a:t>
            </a:fld>
            <a:endParaRPr lang="en-US"/>
          </a:p>
        </p:txBody>
      </p:sp>
    </p:spTree>
    <p:extLst>
      <p:ext uri="{BB962C8B-B14F-4D97-AF65-F5344CB8AC3E}">
        <p14:creationId xmlns:p14="http://schemas.microsoft.com/office/powerpoint/2010/main" val="232313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Most people in this room will agree that we are interested</a:t>
            </a:r>
            <a:r>
              <a:rPr lang="en-US" sz="1200" baseline="0" dirty="0" smtClean="0"/>
              <a:t> in the ability of downscaled climate products to reproduce trends in seasonality or intensity for the historic period. We would also like to assess the ability of these downscaled climate products to explain hydrologic and vegetation dynamics and I want to share a few </a:t>
            </a:r>
            <a:r>
              <a:rPr lang="en-US" sz="1200" dirty="0" smtClean="0"/>
              <a:t>insights from observed dynamics and climate data on how we might take these forward</a:t>
            </a:r>
          </a:p>
          <a:p>
            <a:endParaRPr lang="en-US" dirty="0"/>
          </a:p>
        </p:txBody>
      </p:sp>
      <p:sp>
        <p:nvSpPr>
          <p:cNvPr id="4" name="Slide Number Placeholder 3"/>
          <p:cNvSpPr>
            <a:spLocks noGrp="1"/>
          </p:cNvSpPr>
          <p:nvPr>
            <p:ph type="sldNum" sz="quarter" idx="10"/>
          </p:nvPr>
        </p:nvSpPr>
        <p:spPr/>
        <p:txBody>
          <a:bodyPr/>
          <a:lstStyle/>
          <a:p>
            <a:fld id="{4D43BF54-4005-4678-B837-6E263EE7B1AE}" type="slidenum">
              <a:rPr lang="en-US" smtClean="0"/>
              <a:t>6</a:t>
            </a:fld>
            <a:endParaRPr lang="en-US"/>
          </a:p>
        </p:txBody>
      </p:sp>
    </p:spTree>
    <p:extLst>
      <p:ext uri="{BB962C8B-B14F-4D97-AF65-F5344CB8AC3E}">
        <p14:creationId xmlns:p14="http://schemas.microsoft.com/office/powerpoint/2010/main" val="44233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change-points be reproduced </a:t>
            </a:r>
            <a:endParaRPr lang="en-US" dirty="0"/>
          </a:p>
        </p:txBody>
      </p:sp>
      <p:sp>
        <p:nvSpPr>
          <p:cNvPr id="4" name="Slide Number Placeholder 3"/>
          <p:cNvSpPr>
            <a:spLocks noGrp="1"/>
          </p:cNvSpPr>
          <p:nvPr>
            <p:ph type="sldNum" sz="quarter" idx="10"/>
          </p:nvPr>
        </p:nvSpPr>
        <p:spPr/>
        <p:txBody>
          <a:bodyPr/>
          <a:lstStyle/>
          <a:p>
            <a:fld id="{4D43BF54-4005-4678-B837-6E263EE7B1AE}" type="slidenum">
              <a:rPr lang="en-US" smtClean="0"/>
              <a:t>9</a:t>
            </a:fld>
            <a:endParaRPr lang="en-US"/>
          </a:p>
        </p:txBody>
      </p:sp>
    </p:spTree>
    <p:extLst>
      <p:ext uri="{BB962C8B-B14F-4D97-AF65-F5344CB8AC3E}">
        <p14:creationId xmlns:p14="http://schemas.microsoft.com/office/powerpoint/2010/main" val="390455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of the landscape</a:t>
            </a:r>
            <a:r>
              <a:rPr lang="en-US" baseline="0" dirty="0" smtClean="0"/>
              <a:t> water stressed (</a:t>
            </a:r>
            <a:r>
              <a:rPr lang="en-US" baseline="0" dirty="0" err="1" smtClean="0"/>
              <a:t>GWaSSI</a:t>
            </a:r>
            <a:r>
              <a:rPr lang="en-US" baseline="0" dirty="0" smtClean="0"/>
              <a:t> &gt; 1) by the number of months of water stress. Calculation is based on the median values from 30 monthly simulations from 2002-2012 for 1780 sub-basins</a:t>
            </a:r>
            <a:endParaRPr lang="en-US" dirty="0"/>
          </a:p>
        </p:txBody>
      </p:sp>
      <p:sp>
        <p:nvSpPr>
          <p:cNvPr id="4" name="Slide Number Placeholder 3"/>
          <p:cNvSpPr>
            <a:spLocks noGrp="1"/>
          </p:cNvSpPr>
          <p:nvPr>
            <p:ph type="sldNum" sz="quarter" idx="10"/>
          </p:nvPr>
        </p:nvSpPr>
        <p:spPr/>
        <p:txBody>
          <a:bodyPr/>
          <a:lstStyle/>
          <a:p>
            <a:fld id="{4D43BF54-4005-4678-B837-6E263EE7B1AE}" type="slidenum">
              <a:rPr lang="en-US" smtClean="0"/>
              <a:t>19</a:t>
            </a:fld>
            <a:endParaRPr lang="en-US"/>
          </a:p>
        </p:txBody>
      </p:sp>
    </p:spTree>
    <p:extLst>
      <p:ext uri="{BB962C8B-B14F-4D97-AF65-F5344CB8AC3E}">
        <p14:creationId xmlns:p14="http://schemas.microsoft.com/office/powerpoint/2010/main" val="370495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of the landscape</a:t>
            </a:r>
            <a:r>
              <a:rPr lang="en-US" baseline="0" dirty="0" smtClean="0"/>
              <a:t> water stressed (</a:t>
            </a:r>
            <a:r>
              <a:rPr lang="en-US" baseline="0" dirty="0" err="1" smtClean="0"/>
              <a:t>GWaSSI</a:t>
            </a:r>
            <a:r>
              <a:rPr lang="en-US" baseline="0" dirty="0" smtClean="0"/>
              <a:t> &gt; 1) by the number of months of water stress. Calculation is based on the median values from 30 monthly simulations from 2002-2012 for 1780 sub-basins</a:t>
            </a:r>
            <a:endParaRPr lang="en-US" dirty="0"/>
          </a:p>
        </p:txBody>
      </p:sp>
      <p:sp>
        <p:nvSpPr>
          <p:cNvPr id="4" name="Slide Number Placeholder 3"/>
          <p:cNvSpPr>
            <a:spLocks noGrp="1"/>
          </p:cNvSpPr>
          <p:nvPr>
            <p:ph type="sldNum" sz="quarter" idx="10"/>
          </p:nvPr>
        </p:nvSpPr>
        <p:spPr/>
        <p:txBody>
          <a:bodyPr/>
          <a:lstStyle/>
          <a:p>
            <a:fld id="{4D43BF54-4005-4678-B837-6E263EE7B1AE}" type="slidenum">
              <a:rPr lang="en-US" smtClean="0"/>
              <a:t>21</a:t>
            </a:fld>
            <a:endParaRPr lang="en-US"/>
          </a:p>
        </p:txBody>
      </p:sp>
    </p:spTree>
    <p:extLst>
      <p:ext uri="{BB962C8B-B14F-4D97-AF65-F5344CB8AC3E}">
        <p14:creationId xmlns:p14="http://schemas.microsoft.com/office/powerpoint/2010/main" val="37049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90F12-50A3-467C-81E7-CD535E7B0D1E}"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67720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90F12-50A3-467C-81E7-CD535E7B0D1E}"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288250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90F12-50A3-467C-81E7-CD535E7B0D1E}"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241078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90F12-50A3-467C-81E7-CD535E7B0D1E}"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202272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90F12-50A3-467C-81E7-CD535E7B0D1E}"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30068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90F12-50A3-467C-81E7-CD535E7B0D1E}" type="datetimeFigureOut">
              <a:rPr lang="en-US" smtClean="0"/>
              <a:t>08/03/17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287720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90F12-50A3-467C-81E7-CD535E7B0D1E}" type="datetimeFigureOut">
              <a:rPr lang="en-US" smtClean="0"/>
              <a:t>08/03/17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211259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90F12-50A3-467C-81E7-CD535E7B0D1E}" type="datetimeFigureOut">
              <a:rPr lang="en-US" smtClean="0"/>
              <a:t>08/03/17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166704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90F12-50A3-467C-81E7-CD535E7B0D1E}" type="datetimeFigureOut">
              <a:rPr lang="en-US" smtClean="0"/>
              <a:t>08/03/17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59156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90F12-50A3-467C-81E7-CD535E7B0D1E}" type="datetimeFigureOut">
              <a:rPr lang="en-US" smtClean="0"/>
              <a:t>08/03/17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225647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90F12-50A3-467C-81E7-CD535E7B0D1E}" type="datetimeFigureOut">
              <a:rPr lang="en-US" smtClean="0"/>
              <a:t>08/03/17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259D4-4621-4B27-9473-968472FF24FE}" type="slidenum">
              <a:rPr lang="en-US" smtClean="0"/>
              <a:t>‹#›</a:t>
            </a:fld>
            <a:endParaRPr lang="en-US"/>
          </a:p>
        </p:txBody>
      </p:sp>
    </p:spTree>
    <p:extLst>
      <p:ext uri="{BB962C8B-B14F-4D97-AF65-F5344CB8AC3E}">
        <p14:creationId xmlns:p14="http://schemas.microsoft.com/office/powerpoint/2010/main" val="3446753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90F12-50A3-467C-81E7-CD535E7B0D1E}" type="datetimeFigureOut">
              <a:rPr lang="en-US" smtClean="0"/>
              <a:t>08/03/17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259D4-4621-4B27-9473-968472FF24FE}" type="slidenum">
              <a:rPr lang="en-US" smtClean="0"/>
              <a:t>‹#›</a:t>
            </a:fld>
            <a:endParaRPr lang="en-US"/>
          </a:p>
        </p:txBody>
      </p:sp>
    </p:spTree>
    <p:extLst>
      <p:ext uri="{BB962C8B-B14F-4D97-AF65-F5344CB8AC3E}">
        <p14:creationId xmlns:p14="http://schemas.microsoft.com/office/powerpoint/2010/main" val="365446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fontScale="90000"/>
          </a:bodyPr>
          <a:lstStyle/>
          <a:p>
            <a:r>
              <a:rPr lang="en-US" cap="small" dirty="0" smtClean="0"/>
              <a:t>How can we Assess the Performance of Downscaled Climate Information for Ecosystems and Agriculture?</a:t>
            </a:r>
            <a:endParaRPr lang="en-US" cap="small" dirty="0"/>
          </a:p>
        </p:txBody>
      </p:sp>
      <p:sp>
        <p:nvSpPr>
          <p:cNvPr id="3" name="Subtitle 2"/>
          <p:cNvSpPr>
            <a:spLocks noGrp="1"/>
          </p:cNvSpPr>
          <p:nvPr>
            <p:ph type="subTitle" idx="1"/>
          </p:nvPr>
        </p:nvSpPr>
        <p:spPr>
          <a:xfrm>
            <a:off x="762000" y="3886200"/>
            <a:ext cx="7620000" cy="838200"/>
          </a:xfrm>
        </p:spPr>
        <p:txBody>
          <a:bodyPr>
            <a:normAutofit/>
          </a:bodyPr>
          <a:lstStyle/>
          <a:p>
            <a:r>
              <a:rPr lang="en-US" sz="3000" dirty="0" smtClean="0"/>
              <a:t>Jagdish Krishnaswamy</a:t>
            </a:r>
            <a:r>
              <a:rPr lang="en-US" sz="3000" dirty="0"/>
              <a:t> </a:t>
            </a:r>
            <a:r>
              <a:rPr lang="en-US" sz="3000" dirty="0" smtClean="0"/>
              <a:t>&amp; Milind Bunyan</a:t>
            </a:r>
            <a:endParaRPr lang="en-US" sz="3000" dirty="0"/>
          </a:p>
        </p:txBody>
      </p:sp>
      <p:pic>
        <p:nvPicPr>
          <p:cNvPr id="5" name="Picture 4" descr="green 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5257800"/>
            <a:ext cx="1905000" cy="1329997"/>
          </a:xfrm>
          <a:prstGeom prst="rect">
            <a:avLst/>
          </a:prstGeom>
        </p:spPr>
      </p:pic>
    </p:spTree>
    <p:extLst>
      <p:ext uri="{BB962C8B-B14F-4D97-AF65-F5344CB8AC3E}">
        <p14:creationId xmlns:p14="http://schemas.microsoft.com/office/powerpoint/2010/main" val="31530113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410200"/>
            <a:ext cx="7924800" cy="461665"/>
          </a:xfrm>
          <a:prstGeom prst="rect">
            <a:avLst/>
          </a:prstGeom>
        </p:spPr>
        <p:txBody>
          <a:bodyPr wrap="square">
            <a:spAutoFit/>
          </a:bodyPr>
          <a:lstStyle/>
          <a:p>
            <a:pPr algn="ctr"/>
            <a:r>
              <a:rPr lang="en-US" sz="2400" dirty="0" err="1" smtClean="0"/>
              <a:t>NDVI</a:t>
            </a:r>
            <a:r>
              <a:rPr lang="en-US" sz="2400" baseline="-25000" dirty="0" err="1" smtClean="0"/>
              <a:t>t</a:t>
            </a:r>
            <a:r>
              <a:rPr lang="en-US" sz="2400" dirty="0" smtClean="0"/>
              <a:t> = </a:t>
            </a:r>
            <a:r>
              <a:rPr lang="en-US" sz="2400" dirty="0" err="1" smtClean="0"/>
              <a:t>Level</a:t>
            </a:r>
            <a:r>
              <a:rPr lang="en-US" sz="2400" baseline="-25000" dirty="0" err="1" smtClean="0"/>
              <a:t>t</a:t>
            </a:r>
            <a:r>
              <a:rPr lang="en-US" sz="2400" dirty="0" smtClean="0"/>
              <a:t> + B1</a:t>
            </a:r>
            <a:r>
              <a:rPr lang="en-US" sz="2400" baseline="-25000" dirty="0" smtClean="0"/>
              <a:t>t</a:t>
            </a:r>
            <a:r>
              <a:rPr lang="en-US" sz="2400" dirty="0" smtClean="0"/>
              <a:t>(</a:t>
            </a:r>
            <a:r>
              <a:rPr lang="en-US" sz="2400" dirty="0" err="1" smtClean="0"/>
              <a:t>Temperature</a:t>
            </a:r>
            <a:r>
              <a:rPr lang="en-US" sz="2400" baseline="-25000" dirty="0" err="1" smtClean="0"/>
              <a:t>t</a:t>
            </a:r>
            <a:r>
              <a:rPr lang="en-US" sz="2400" dirty="0" smtClean="0"/>
              <a:t>) + B2</a:t>
            </a:r>
            <a:r>
              <a:rPr lang="en-US" sz="2400" baseline="-25000" dirty="0" smtClean="0"/>
              <a:t>t</a:t>
            </a:r>
            <a:r>
              <a:rPr lang="en-US" sz="2400" dirty="0" smtClean="0"/>
              <a:t>(</a:t>
            </a:r>
            <a:r>
              <a:rPr lang="en-US" sz="2400" dirty="0" err="1" smtClean="0"/>
              <a:t>Precipitation</a:t>
            </a:r>
            <a:r>
              <a:rPr lang="en-US" sz="2400" baseline="-25000" dirty="0" err="1" smtClean="0"/>
              <a:t>t</a:t>
            </a:r>
            <a:r>
              <a:rPr lang="en-US" sz="2400" dirty="0" smtClean="0"/>
              <a:t>) +e</a:t>
            </a:r>
            <a:r>
              <a:rPr lang="en-US" sz="2400" baseline="-25000" dirty="0" smtClean="0"/>
              <a:t>t</a:t>
            </a:r>
            <a:endParaRPr lang="en-US" sz="2400" baseline="-250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905" y="1533572"/>
            <a:ext cx="9060191" cy="379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a:t>
            </a:r>
            <a:endParaRPr lang="en-US" sz="3600" dirty="0"/>
          </a:p>
        </p:txBody>
      </p:sp>
    </p:spTree>
    <p:extLst>
      <p:ext uri="{BB962C8B-B14F-4D97-AF65-F5344CB8AC3E}">
        <p14:creationId xmlns:p14="http://schemas.microsoft.com/office/powerpoint/2010/main" val="1491088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381000" y="1295400"/>
            <a:ext cx="3627120" cy="5181600"/>
            <a:chOff x="2590800" y="1752600"/>
            <a:chExt cx="2333625" cy="4663868"/>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1752600"/>
              <a:ext cx="1876425" cy="466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905214"/>
              <a:ext cx="330200" cy="43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4343400" y="1447800"/>
            <a:ext cx="4572000" cy="4832093"/>
          </a:xfrm>
          <a:prstGeom prst="rect">
            <a:avLst/>
          </a:prstGeom>
          <a:noFill/>
        </p:spPr>
        <p:txBody>
          <a:bodyPr wrap="square" rtlCol="0">
            <a:spAutoFit/>
          </a:bodyPr>
          <a:lstStyle/>
          <a:p>
            <a:r>
              <a:rPr lang="en-US" sz="2800" dirty="0" smtClean="0"/>
              <a:t>In the Himalayas…</a:t>
            </a:r>
            <a:endParaRPr lang="en-US" sz="2800" dirty="0"/>
          </a:p>
          <a:p>
            <a:endParaRPr lang="en-US" sz="2800" dirty="0"/>
          </a:p>
          <a:p>
            <a:pPr marL="457200" indent="-457200">
              <a:buFont typeface="Arial"/>
              <a:buChar char="•"/>
            </a:pPr>
            <a:r>
              <a:rPr lang="en-US" sz="2800" dirty="0" smtClean="0"/>
              <a:t>Strong negative trend in NDVI-temperature coefficient</a:t>
            </a:r>
          </a:p>
          <a:p>
            <a:pPr marL="457200" indent="-457200">
              <a:buFont typeface="Arial"/>
              <a:buChar char="•"/>
            </a:pPr>
            <a:r>
              <a:rPr lang="en-US" sz="2800" dirty="0" smtClean="0"/>
              <a:t>Inconsistent trend and high variation in NDVI-Precipitation coefficient</a:t>
            </a:r>
          </a:p>
          <a:p>
            <a:pPr marL="457200" indent="-457200">
              <a:buFont typeface="Arial"/>
              <a:buChar char="•"/>
            </a:pPr>
            <a:r>
              <a:rPr lang="en-US" sz="2800" dirty="0" smtClean="0"/>
              <a:t>Indicative of temperature-related moisture stress in the Himalayas</a:t>
            </a:r>
            <a:endParaRPr lang="en-US" sz="2800" dirty="0"/>
          </a:p>
        </p:txBody>
      </p:sp>
      <p:sp>
        <p:nvSpPr>
          <p:cNvPr id="8"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a:t>
            </a:r>
            <a:endParaRPr lang="en-US" sz="3600" dirty="0"/>
          </a:p>
        </p:txBody>
      </p:sp>
    </p:spTree>
    <p:extLst>
      <p:ext uri="{BB962C8B-B14F-4D97-AF65-F5344CB8AC3E}">
        <p14:creationId xmlns:p14="http://schemas.microsoft.com/office/powerpoint/2010/main" val="714384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19201"/>
            <a:ext cx="8763000" cy="2246769"/>
          </a:xfrm>
          <a:prstGeom prst="rect">
            <a:avLst/>
          </a:prstGeom>
          <a:noFill/>
        </p:spPr>
        <p:txBody>
          <a:bodyPr wrap="square" rtlCol="0">
            <a:spAutoFit/>
          </a:bodyPr>
          <a:lstStyle/>
          <a:p>
            <a:pPr marL="457200" indent="-457200">
              <a:buFont typeface="Arial"/>
              <a:buChar char="•"/>
            </a:pPr>
            <a:r>
              <a:rPr lang="en-US" sz="2800" dirty="0" smtClean="0"/>
              <a:t>At high elevation, trees subjected </a:t>
            </a:r>
            <a:r>
              <a:rPr lang="en-US" sz="2800" dirty="0"/>
              <a:t>to low water </a:t>
            </a:r>
            <a:r>
              <a:rPr lang="en-US" sz="2800" dirty="0" smtClean="0"/>
              <a:t>potential and undergo </a:t>
            </a:r>
            <a:r>
              <a:rPr lang="en-US" sz="2800" dirty="0"/>
              <a:t>severe </a:t>
            </a:r>
            <a:r>
              <a:rPr lang="en-US" sz="2800" dirty="0" smtClean="0"/>
              <a:t>temp. </a:t>
            </a:r>
            <a:r>
              <a:rPr lang="en-US" sz="2800" dirty="0"/>
              <a:t>and </a:t>
            </a:r>
            <a:r>
              <a:rPr lang="en-US" sz="2800" dirty="0" smtClean="0"/>
              <a:t>H</a:t>
            </a:r>
            <a:r>
              <a:rPr lang="en-US" sz="2800" baseline="-25000" dirty="0" smtClean="0"/>
              <a:t>2</a:t>
            </a:r>
            <a:r>
              <a:rPr lang="en-US" sz="2800" dirty="0" smtClean="0"/>
              <a:t>O stress</a:t>
            </a:r>
            <a:endParaRPr lang="en-US" sz="2800" dirty="0"/>
          </a:p>
          <a:p>
            <a:pPr marL="457200" indent="-457200">
              <a:buFont typeface="Arial"/>
              <a:buChar char="•"/>
            </a:pPr>
            <a:r>
              <a:rPr lang="en-US" sz="2800" dirty="0" smtClean="0"/>
              <a:t>A record 31°C observed in </a:t>
            </a:r>
            <a:r>
              <a:rPr lang="en-US" sz="2800" dirty="0"/>
              <a:t>April </a:t>
            </a:r>
            <a:r>
              <a:rPr lang="en-US" sz="2800" dirty="0" smtClean="0"/>
              <a:t>1999</a:t>
            </a:r>
            <a:endParaRPr lang="en-US" sz="2800" dirty="0"/>
          </a:p>
          <a:p>
            <a:pPr marL="457200" indent="-457200">
              <a:buFont typeface="Arial"/>
              <a:buChar char="•"/>
            </a:pPr>
            <a:r>
              <a:rPr lang="en-US" sz="2800" dirty="0" smtClean="0"/>
              <a:t>From Sep 98-May 99</a:t>
            </a:r>
            <a:r>
              <a:rPr lang="en-US" sz="2800" dirty="0"/>
              <a:t>, 26.5 mm rainfall </a:t>
            </a:r>
            <a:r>
              <a:rPr lang="en-US" sz="2800" dirty="0" smtClean="0"/>
              <a:t>was received </a:t>
            </a:r>
            <a:r>
              <a:rPr lang="en-US" sz="2800" dirty="0"/>
              <a:t>in </a:t>
            </a:r>
            <a:r>
              <a:rPr lang="en-US" sz="2800" dirty="0" smtClean="0"/>
              <a:t>3 days in </a:t>
            </a:r>
            <a:r>
              <a:rPr lang="en-US" sz="2800" dirty="0"/>
              <a:t>January and </a:t>
            </a:r>
            <a:r>
              <a:rPr lang="en-US" sz="2800" dirty="0" smtClean="0"/>
              <a:t>March</a:t>
            </a:r>
            <a:endParaRPr lang="en-US" sz="2800" dirty="0"/>
          </a:p>
        </p:txBody>
      </p:sp>
      <p:sp>
        <p:nvSpPr>
          <p:cNvPr id="8"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a:t>
            </a:r>
            <a:endParaRPr lang="en-US" sz="36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3733800"/>
            <a:ext cx="2209800" cy="2898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49" y="3744187"/>
            <a:ext cx="444831" cy="269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505200" y="3886200"/>
            <a:ext cx="5410200" cy="2446824"/>
          </a:xfrm>
          <a:prstGeom prst="rect">
            <a:avLst/>
          </a:prstGeom>
        </p:spPr>
        <p:txBody>
          <a:bodyPr wrap="square">
            <a:spAutoFit/>
          </a:bodyPr>
          <a:lstStyle/>
          <a:p>
            <a:pPr marL="285750" indent="-285750">
              <a:buFont typeface="Arial"/>
              <a:buChar char="•"/>
            </a:pPr>
            <a:r>
              <a:rPr lang="en-US" sz="1700" dirty="0" err="1" smtClean="0"/>
              <a:t>Zobel</a:t>
            </a:r>
            <a:r>
              <a:rPr lang="en-US" sz="1700" dirty="0" smtClean="0"/>
              <a:t> et al </a:t>
            </a:r>
            <a:r>
              <a:rPr lang="en-US" sz="1700" dirty="0"/>
              <a:t>2001. Patterns of water potential among forest types of the central Himalaya</a:t>
            </a:r>
            <a:r>
              <a:rPr lang="en-US" sz="1700" dirty="0" smtClean="0"/>
              <a:t>. </a:t>
            </a:r>
            <a:r>
              <a:rPr lang="en-US" sz="1700" i="1" dirty="0" smtClean="0"/>
              <a:t>Current Science</a:t>
            </a:r>
            <a:r>
              <a:rPr lang="en-US" sz="1700" dirty="0" smtClean="0"/>
              <a:t>,</a:t>
            </a:r>
            <a:r>
              <a:rPr lang="en-US" sz="1700" dirty="0"/>
              <a:t> </a:t>
            </a:r>
            <a:r>
              <a:rPr lang="en-US" sz="1700" i="1" dirty="0"/>
              <a:t>80</a:t>
            </a:r>
            <a:r>
              <a:rPr lang="en-US" sz="1700" dirty="0"/>
              <a:t>(6), pp.774-778.</a:t>
            </a:r>
          </a:p>
          <a:p>
            <a:pPr marL="285750" indent="-285750">
              <a:buFont typeface="Arial"/>
              <a:buChar char="•"/>
            </a:pPr>
            <a:r>
              <a:rPr lang="en-US" sz="1700" dirty="0" err="1" smtClean="0"/>
              <a:t>Zobel</a:t>
            </a:r>
            <a:r>
              <a:rPr lang="en-US" sz="1700" dirty="0"/>
              <a:t>, D.B. and Singh, S.P., 1997. Himalayan forests </a:t>
            </a:r>
            <a:r>
              <a:rPr lang="en-US" sz="1700" dirty="0" smtClean="0"/>
              <a:t>and ecological generalizations</a:t>
            </a:r>
            <a:r>
              <a:rPr lang="en-US" sz="1700" dirty="0"/>
              <a:t>. </a:t>
            </a:r>
            <a:r>
              <a:rPr lang="en-US" sz="1700" i="1" dirty="0" err="1"/>
              <a:t>BioScience</a:t>
            </a:r>
            <a:r>
              <a:rPr lang="en-US" sz="1700" dirty="0"/>
              <a:t>, </a:t>
            </a:r>
            <a:r>
              <a:rPr lang="en-US" sz="1700" i="1" dirty="0"/>
              <a:t>47</a:t>
            </a:r>
            <a:r>
              <a:rPr lang="en-US" sz="1700" dirty="0"/>
              <a:t>(11), pp.735-745</a:t>
            </a:r>
            <a:r>
              <a:rPr lang="en-US" sz="1700" dirty="0" smtClean="0"/>
              <a:t>.</a:t>
            </a:r>
          </a:p>
          <a:p>
            <a:pPr marL="285750" indent="-285750">
              <a:buFont typeface="Arial"/>
              <a:buChar char="•"/>
            </a:pPr>
            <a:r>
              <a:rPr lang="en-US" sz="1700" dirty="0" err="1" smtClean="0"/>
              <a:t>Poudyal</a:t>
            </a:r>
            <a:r>
              <a:rPr lang="en-US" sz="1700" dirty="0" smtClean="0"/>
              <a:t> et al 2004</a:t>
            </a:r>
            <a:r>
              <a:rPr lang="en-US" sz="1700" dirty="0"/>
              <a:t>. Patterns of leaf conductance and water potential of five Himalayan tree species. </a:t>
            </a:r>
            <a:r>
              <a:rPr lang="en-US" sz="1700" i="1" dirty="0"/>
              <a:t>Tree </a:t>
            </a:r>
            <a:r>
              <a:rPr lang="en-US" sz="1700" i="1" dirty="0" smtClean="0"/>
              <a:t>Physiology</a:t>
            </a:r>
            <a:r>
              <a:rPr lang="en-US" sz="1700" dirty="0"/>
              <a:t>, </a:t>
            </a:r>
            <a:r>
              <a:rPr lang="en-US" sz="1700" i="1" dirty="0"/>
              <a:t>24</a:t>
            </a:r>
            <a:r>
              <a:rPr lang="en-US" sz="1700" dirty="0"/>
              <a:t>(6), pp.689-699</a:t>
            </a:r>
            <a:r>
              <a:rPr lang="en-US" sz="1700" dirty="0" smtClean="0"/>
              <a:t>.</a:t>
            </a:r>
          </a:p>
        </p:txBody>
      </p:sp>
    </p:spTree>
    <p:extLst>
      <p:ext uri="{BB962C8B-B14F-4D97-AF65-F5344CB8AC3E}">
        <p14:creationId xmlns:p14="http://schemas.microsoft.com/office/powerpoint/2010/main" val="2696326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3937"/>
          <a:stretch/>
        </p:blipFill>
        <p:spPr bwMode="auto">
          <a:xfrm>
            <a:off x="304800" y="1219200"/>
            <a:ext cx="8305567"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a:t>
            </a:r>
            <a:endParaRPr lang="en-US" sz="3600" dirty="0"/>
          </a:p>
        </p:txBody>
      </p:sp>
      <p:sp>
        <p:nvSpPr>
          <p:cNvPr id="6" name="TextBox 5"/>
          <p:cNvSpPr txBox="1"/>
          <p:nvPr/>
        </p:nvSpPr>
        <p:spPr>
          <a:xfrm>
            <a:off x="228600" y="5486400"/>
            <a:ext cx="8763000" cy="954107"/>
          </a:xfrm>
          <a:prstGeom prst="rect">
            <a:avLst/>
          </a:prstGeom>
          <a:noFill/>
        </p:spPr>
        <p:txBody>
          <a:bodyPr wrap="square" rtlCol="0">
            <a:spAutoFit/>
          </a:bodyPr>
          <a:lstStyle/>
          <a:p>
            <a:r>
              <a:rPr lang="en-US" sz="2800" dirty="0" smtClean="0"/>
              <a:t>Can we reproduce seasonality dynamics with downscaled climate products?</a:t>
            </a:r>
            <a:endParaRPr lang="en-US" sz="2800" dirty="0"/>
          </a:p>
        </p:txBody>
      </p:sp>
    </p:spTree>
    <p:extLst>
      <p:ext uri="{BB962C8B-B14F-4D97-AF65-F5344CB8AC3E}">
        <p14:creationId xmlns:p14="http://schemas.microsoft.com/office/powerpoint/2010/main" val="830465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SAR_overvie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0893"/>
            <a:ext cx="9144000" cy="5996214"/>
          </a:xfrm>
          <a:prstGeom prst="rect">
            <a:avLst/>
          </a:prstGeom>
        </p:spPr>
      </p:pic>
      <p:sp>
        <p:nvSpPr>
          <p:cNvPr id="4" name="Title 1"/>
          <p:cNvSpPr txBox="1">
            <a:spLocks/>
          </p:cNvSpPr>
          <p:nvPr/>
        </p:nvSpPr>
        <p:spPr>
          <a:xfrm>
            <a:off x="381000" y="334962"/>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 in semi-arid regions of Africa and Asia</a:t>
            </a:r>
            <a:endParaRPr lang="en-US" sz="3600" dirty="0"/>
          </a:p>
        </p:txBody>
      </p:sp>
      <p:pic>
        <p:nvPicPr>
          <p:cNvPr id="5" name="Picture 4" descr="ASSAR-logo--trans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7000" y="5715000"/>
            <a:ext cx="1981200" cy="693980"/>
          </a:xfrm>
          <a:prstGeom prst="rect">
            <a:avLst/>
          </a:prstGeom>
        </p:spPr>
      </p:pic>
    </p:spTree>
    <p:extLst>
      <p:ext uri="{BB962C8B-B14F-4D97-AF65-F5344CB8AC3E}">
        <p14:creationId xmlns:p14="http://schemas.microsoft.com/office/powerpoint/2010/main" val="255636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Greening and Browning trends</a:t>
            </a:r>
          </a:p>
          <a:p>
            <a:r>
              <a:rPr lang="en-US" sz="2800" dirty="0" smtClean="0"/>
              <a:t>Trends in seasonal NDVI cycles</a:t>
            </a:r>
          </a:p>
          <a:p>
            <a:r>
              <a:rPr lang="en-US" sz="2800" dirty="0" smtClean="0"/>
              <a:t>Loss of temperature positivity (indicative of temperature-related moisture stress)</a:t>
            </a:r>
          </a:p>
          <a:p>
            <a:r>
              <a:rPr lang="en-US" sz="2800" dirty="0" smtClean="0"/>
              <a:t>Response to rainfall episodes and perturbations</a:t>
            </a:r>
          </a:p>
        </p:txBody>
      </p:sp>
      <p:sp>
        <p:nvSpPr>
          <p:cNvPr id="5"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a:t>
            </a:r>
            <a:endParaRPr lang="en-US" sz="3600" dirty="0"/>
          </a:p>
        </p:txBody>
      </p:sp>
    </p:spTree>
    <p:extLst>
      <p:ext uri="{BB962C8B-B14F-4D97-AF65-F5344CB8AC3E}">
        <p14:creationId xmlns:p14="http://schemas.microsoft.com/office/powerpoint/2010/main" val="2018079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105401"/>
            <a:ext cx="4191000" cy="130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2401" y="1447800"/>
            <a:ext cx="368338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Inter-annual dynamics of water stress</a:t>
            </a:r>
            <a:endParaRPr lang="en-US" sz="3600" dirty="0"/>
          </a:p>
        </p:txBody>
      </p:sp>
      <p:sp>
        <p:nvSpPr>
          <p:cNvPr id="7" name="Content Placeholder 2"/>
          <p:cNvSpPr txBox="1">
            <a:spLocks/>
          </p:cNvSpPr>
          <p:nvPr/>
        </p:nvSpPr>
        <p:spPr>
          <a:xfrm>
            <a:off x="4038600" y="1066800"/>
            <a:ext cx="4876800" cy="5410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Hydrologic model (modified version of Sacramento Soil Moisture Accounting Model)</a:t>
            </a:r>
          </a:p>
          <a:p>
            <a:r>
              <a:rPr lang="en-US" sz="2800" dirty="0" smtClean="0"/>
              <a:t>Accounts for the water demand across 5 sectors; domestic, industrial, power generation, irrigation and livestock</a:t>
            </a:r>
          </a:p>
          <a:p>
            <a:r>
              <a:rPr lang="en-US" sz="2800" dirty="0" smtClean="0"/>
              <a:t>Estimates gross water use from surface and groundwater sources and includes consumptive and non-consumptive water.</a:t>
            </a:r>
          </a:p>
        </p:txBody>
      </p:sp>
    </p:spTree>
    <p:extLst>
      <p:ext uri="{BB962C8B-B14F-4D97-AF65-F5344CB8AC3E}">
        <p14:creationId xmlns:p14="http://schemas.microsoft.com/office/powerpoint/2010/main" val="3367092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105401"/>
            <a:ext cx="4191000" cy="130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2401" y="1447800"/>
            <a:ext cx="368338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Inter-annual dynamics of water stress</a:t>
            </a:r>
            <a:endParaRPr lang="en-US" sz="3600" dirty="0"/>
          </a:p>
        </p:txBody>
      </p:sp>
      <p:sp>
        <p:nvSpPr>
          <p:cNvPr id="7" name="Content Placeholder 2"/>
          <p:cNvSpPr txBox="1">
            <a:spLocks/>
          </p:cNvSpPr>
          <p:nvPr/>
        </p:nvSpPr>
        <p:spPr>
          <a:xfrm>
            <a:off x="4038600" y="1066800"/>
            <a:ext cx="4876800" cy="5410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Model represents the amount of water that must be available to meet the demand of a sub-basin. Non-consumptive use of water is returned to surface water so that it is available for downstream re-use</a:t>
            </a:r>
          </a:p>
          <a:p>
            <a:r>
              <a:rPr lang="en-US" sz="2800" dirty="0"/>
              <a:t>To avoid stress, water supply must meet the total water </a:t>
            </a:r>
            <a:r>
              <a:rPr lang="en-US" sz="2800" dirty="0" smtClean="0"/>
              <a:t>withdrawals.</a:t>
            </a:r>
          </a:p>
        </p:txBody>
      </p:sp>
    </p:spTree>
    <p:extLst>
      <p:ext uri="{BB962C8B-B14F-4D97-AF65-F5344CB8AC3E}">
        <p14:creationId xmlns:p14="http://schemas.microsoft.com/office/powerpoint/2010/main" val="3798230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Hydrologic model (modified version of Sacramento Soil Moisture Accounting Model)</a:t>
            </a:r>
          </a:p>
          <a:p>
            <a:r>
              <a:rPr lang="en-US" dirty="0" smtClean="0"/>
              <a:t>Accounts for the water demand across 5 sectors; domestic, industrial, power generation, irrigation and livestock</a:t>
            </a:r>
          </a:p>
          <a:p>
            <a:r>
              <a:rPr lang="en-US" dirty="0" smtClean="0"/>
              <a:t>Estimates the gross </a:t>
            </a:r>
            <a:r>
              <a:rPr lang="en-US" dirty="0"/>
              <a:t>water use </a:t>
            </a:r>
            <a:r>
              <a:rPr lang="en-US" dirty="0" smtClean="0"/>
              <a:t>across sectors from surface </a:t>
            </a:r>
            <a:r>
              <a:rPr lang="en-US" dirty="0"/>
              <a:t>and groundwater sources and includes </a:t>
            </a:r>
            <a:r>
              <a:rPr lang="en-US" dirty="0" smtClean="0"/>
              <a:t>consumptive </a:t>
            </a:r>
            <a:r>
              <a:rPr lang="en-US" dirty="0"/>
              <a:t>and non-consumptive water. </a:t>
            </a:r>
            <a:endParaRPr lang="en-US" dirty="0" smtClean="0"/>
          </a:p>
          <a:p>
            <a:r>
              <a:rPr lang="en-US" dirty="0" smtClean="0"/>
              <a:t>It </a:t>
            </a:r>
            <a:r>
              <a:rPr lang="en-US" dirty="0"/>
              <a:t>represents </a:t>
            </a:r>
            <a:r>
              <a:rPr lang="en-US" dirty="0" smtClean="0"/>
              <a:t>the amount </a:t>
            </a:r>
            <a:r>
              <a:rPr lang="en-US" dirty="0"/>
              <a:t>of water that must be available to meet the </a:t>
            </a:r>
            <a:r>
              <a:rPr lang="en-US" dirty="0" err="1" smtClean="0"/>
              <a:t>demandof</a:t>
            </a:r>
            <a:r>
              <a:rPr lang="en-US" dirty="0" smtClean="0"/>
              <a:t> </a:t>
            </a:r>
            <a:r>
              <a:rPr lang="en-US" dirty="0"/>
              <a:t>a sub-basin. Non-consumptive use of water is returned </a:t>
            </a:r>
            <a:r>
              <a:rPr lang="en-US" dirty="0" smtClean="0"/>
              <a:t>to surface </a:t>
            </a:r>
            <a:r>
              <a:rPr lang="en-US" dirty="0"/>
              <a:t>water so that it is available for downstream </a:t>
            </a:r>
            <a:r>
              <a:rPr lang="en-US" dirty="0" smtClean="0"/>
              <a:t>re-use</a:t>
            </a:r>
          </a:p>
          <a:p>
            <a:r>
              <a:rPr lang="en-US" dirty="0"/>
              <a:t>To avoid stress, water supply must meet the total </a:t>
            </a:r>
            <a:r>
              <a:rPr lang="en-US" dirty="0" smtClean="0"/>
              <a:t>water withdrawals</a:t>
            </a:r>
            <a:endParaRPr lang="en-US" dirty="0"/>
          </a:p>
        </p:txBody>
      </p:sp>
    </p:spTree>
    <p:extLst>
      <p:ext uri="{BB962C8B-B14F-4D97-AF65-F5344CB8AC3E}">
        <p14:creationId xmlns:p14="http://schemas.microsoft.com/office/powerpoint/2010/main" val="3194345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1000" y="1219200"/>
            <a:ext cx="474111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20311" y="1943100"/>
            <a:ext cx="396481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Inter-annual dynamics of water stress</a:t>
            </a:r>
            <a:endParaRPr lang="en-US" sz="3600" dirty="0"/>
          </a:p>
        </p:txBody>
      </p:sp>
      <p:sp>
        <p:nvSpPr>
          <p:cNvPr id="2" name="TextBox 1"/>
          <p:cNvSpPr txBox="1"/>
          <p:nvPr/>
        </p:nvSpPr>
        <p:spPr>
          <a:xfrm>
            <a:off x="609600" y="4495800"/>
            <a:ext cx="8001000" cy="2246769"/>
          </a:xfrm>
          <a:prstGeom prst="rect">
            <a:avLst/>
          </a:prstGeom>
          <a:noFill/>
        </p:spPr>
        <p:txBody>
          <a:bodyPr wrap="square" rtlCol="0">
            <a:spAutoFit/>
          </a:bodyPr>
          <a:lstStyle/>
          <a:p>
            <a:pPr marL="457200" indent="-457200">
              <a:buFont typeface="Arial"/>
              <a:buChar char="•"/>
            </a:pPr>
            <a:r>
              <a:rPr lang="en-US" sz="2800" dirty="0"/>
              <a:t>A large portion of the landscape experiences water stress for at least some months of the year </a:t>
            </a:r>
          </a:p>
          <a:p>
            <a:pPr marL="457200" indent="-457200">
              <a:buFont typeface="Arial"/>
              <a:buChar char="•"/>
            </a:pPr>
            <a:r>
              <a:rPr lang="en-US" sz="2800" dirty="0"/>
              <a:t>Only </a:t>
            </a:r>
            <a:r>
              <a:rPr lang="en-US" sz="2800" dirty="0" smtClean="0"/>
              <a:t>16% of </a:t>
            </a:r>
            <a:r>
              <a:rPr lang="en-US" sz="2800" dirty="0"/>
              <a:t>the area remains unstressed throughout the year. </a:t>
            </a:r>
          </a:p>
          <a:p>
            <a:pPr marL="457200" indent="-457200">
              <a:buFont typeface="Arial"/>
              <a:buChar char="•"/>
            </a:pPr>
            <a:endParaRPr lang="en-US" sz="2800" dirty="0"/>
          </a:p>
        </p:txBody>
      </p:sp>
    </p:spTree>
    <p:extLst>
      <p:ext uri="{BB962C8B-B14F-4D97-AF65-F5344CB8AC3E}">
        <p14:creationId xmlns:p14="http://schemas.microsoft.com/office/powerpoint/2010/main" val="896404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and regional climate change context</a:t>
            </a:r>
            <a:endParaRPr lang="en-US" sz="3600" dirty="0"/>
          </a:p>
        </p:txBody>
      </p:sp>
      <p:sp>
        <p:nvSpPr>
          <p:cNvPr id="3" name="Content Placeholder 2"/>
          <p:cNvSpPr>
            <a:spLocks noGrp="1"/>
          </p:cNvSpPr>
          <p:nvPr>
            <p:ph idx="1"/>
          </p:nvPr>
        </p:nvSpPr>
        <p:spPr/>
        <p:txBody>
          <a:bodyPr>
            <a:normAutofit/>
          </a:bodyPr>
          <a:lstStyle/>
          <a:p>
            <a:r>
              <a:rPr lang="en-US" sz="2800" dirty="0" smtClean="0"/>
              <a:t>Weakening Monsoon</a:t>
            </a:r>
          </a:p>
          <a:p>
            <a:r>
              <a:rPr lang="en-US" sz="2800" dirty="0" smtClean="0"/>
              <a:t>Changing intensity regime</a:t>
            </a:r>
          </a:p>
        </p:txBody>
      </p:sp>
    </p:spTree>
    <p:extLst>
      <p:ext uri="{BB962C8B-B14F-4D97-AF65-F5344CB8AC3E}">
        <p14:creationId xmlns:p14="http://schemas.microsoft.com/office/powerpoint/2010/main" val="1168396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4319" y="950495"/>
            <a:ext cx="8255363" cy="570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Inter-annual dynamics of water stress</a:t>
            </a:r>
            <a:endParaRPr lang="en-US" sz="3600" dirty="0"/>
          </a:p>
        </p:txBody>
      </p:sp>
    </p:spTree>
    <p:extLst>
      <p:ext uri="{BB962C8B-B14F-4D97-AF65-F5344CB8AC3E}">
        <p14:creationId xmlns:p14="http://schemas.microsoft.com/office/powerpoint/2010/main" val="10349067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9600" y="1143000"/>
            <a:ext cx="4609762" cy="325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20311" y="1943100"/>
            <a:ext cx="396481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Inter-annual dynamics of water stress</a:t>
            </a:r>
            <a:endParaRPr lang="en-US" sz="3600" dirty="0"/>
          </a:p>
        </p:txBody>
      </p:sp>
      <p:sp>
        <p:nvSpPr>
          <p:cNvPr id="2" name="TextBox 1"/>
          <p:cNvSpPr txBox="1"/>
          <p:nvPr/>
        </p:nvSpPr>
        <p:spPr>
          <a:xfrm>
            <a:off x="228600" y="4495800"/>
            <a:ext cx="8763000" cy="2246769"/>
          </a:xfrm>
          <a:prstGeom prst="rect">
            <a:avLst/>
          </a:prstGeom>
          <a:noFill/>
        </p:spPr>
        <p:txBody>
          <a:bodyPr wrap="square" rtlCol="0">
            <a:spAutoFit/>
          </a:bodyPr>
          <a:lstStyle/>
          <a:p>
            <a:pPr marL="457200" indent="-457200">
              <a:buFont typeface="Arial"/>
              <a:buChar char="•"/>
            </a:pPr>
            <a:r>
              <a:rPr lang="en-US" sz="2800" dirty="0"/>
              <a:t>Rabi season irrigation results in </a:t>
            </a:r>
            <a:r>
              <a:rPr lang="en-US" sz="2800" dirty="0" smtClean="0"/>
              <a:t>74% </a:t>
            </a:r>
            <a:r>
              <a:rPr lang="en-US" sz="2800" dirty="0"/>
              <a:t>of the landscape experiencing water stress for </a:t>
            </a:r>
            <a:r>
              <a:rPr lang="en-US" sz="2800" dirty="0" smtClean="0"/>
              <a:t>four </a:t>
            </a:r>
            <a:r>
              <a:rPr lang="en-US" sz="2800" dirty="0"/>
              <a:t>or more months </a:t>
            </a:r>
            <a:r>
              <a:rPr lang="en-US" sz="2800" dirty="0" smtClean="0"/>
              <a:t>in a year</a:t>
            </a:r>
            <a:endParaRPr lang="en-US" sz="2800" dirty="0"/>
          </a:p>
          <a:p>
            <a:pPr marL="457200" indent="-457200">
              <a:buFont typeface="Arial"/>
              <a:buChar char="•"/>
            </a:pPr>
            <a:r>
              <a:rPr lang="en-US" sz="2800" dirty="0"/>
              <a:t>Can we get similar results </a:t>
            </a:r>
            <a:r>
              <a:rPr lang="en-US" sz="2800" dirty="0" smtClean="0"/>
              <a:t>if downscaled </a:t>
            </a:r>
            <a:r>
              <a:rPr lang="en-US" sz="2800" dirty="0"/>
              <a:t>climate data products </a:t>
            </a:r>
            <a:r>
              <a:rPr lang="en-US" sz="2800" dirty="0" smtClean="0"/>
              <a:t>are used? </a:t>
            </a:r>
            <a:endParaRPr lang="en-US" sz="2800" dirty="0"/>
          </a:p>
        </p:txBody>
      </p:sp>
    </p:spTree>
    <p:extLst>
      <p:ext uri="{BB962C8B-B14F-4D97-AF65-F5344CB8AC3E}">
        <p14:creationId xmlns:p14="http://schemas.microsoft.com/office/powerpoint/2010/main" val="26494300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0048"/>
            <a:ext cx="5123859" cy="628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97677" y="76200"/>
            <a:ext cx="3639141" cy="139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177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results and 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large portion of the landscape experiences water </a:t>
            </a:r>
            <a:r>
              <a:rPr lang="en-US" dirty="0" smtClean="0"/>
              <a:t>stress for </a:t>
            </a:r>
            <a:r>
              <a:rPr lang="en-US" dirty="0"/>
              <a:t>at least some months of the </a:t>
            </a:r>
            <a:r>
              <a:rPr lang="en-US" dirty="0" smtClean="0"/>
              <a:t>year </a:t>
            </a:r>
          </a:p>
          <a:p>
            <a:r>
              <a:rPr lang="en-US" dirty="0" smtClean="0"/>
              <a:t>Only 16% of </a:t>
            </a:r>
            <a:r>
              <a:rPr lang="en-US" dirty="0"/>
              <a:t>the area </a:t>
            </a:r>
            <a:r>
              <a:rPr lang="en-US" dirty="0" smtClean="0"/>
              <a:t>remains unstressed </a:t>
            </a:r>
            <a:r>
              <a:rPr lang="en-US" dirty="0"/>
              <a:t>throughout the year. </a:t>
            </a:r>
            <a:endParaRPr lang="en-US" dirty="0" smtClean="0"/>
          </a:p>
          <a:p>
            <a:r>
              <a:rPr lang="en-US" dirty="0" smtClean="0"/>
              <a:t>Rabi </a:t>
            </a:r>
            <a:r>
              <a:rPr lang="en-US" dirty="0"/>
              <a:t>season </a:t>
            </a:r>
            <a:r>
              <a:rPr lang="en-US" dirty="0" smtClean="0"/>
              <a:t>irrigation results </a:t>
            </a:r>
            <a:r>
              <a:rPr lang="en-US" dirty="0"/>
              <a:t>in </a:t>
            </a:r>
            <a:r>
              <a:rPr lang="en-US" dirty="0" smtClean="0"/>
              <a:t>74% of </a:t>
            </a:r>
            <a:r>
              <a:rPr lang="en-US" dirty="0"/>
              <a:t>the </a:t>
            </a:r>
            <a:r>
              <a:rPr lang="en-US" dirty="0" smtClean="0"/>
              <a:t>landscape experiencing </a:t>
            </a:r>
            <a:r>
              <a:rPr lang="en-US" dirty="0"/>
              <a:t>water stress for four or more </a:t>
            </a:r>
            <a:r>
              <a:rPr lang="en-US" dirty="0" smtClean="0"/>
              <a:t>months out </a:t>
            </a:r>
            <a:r>
              <a:rPr lang="en-US" dirty="0"/>
              <a:t>of the </a:t>
            </a:r>
            <a:r>
              <a:rPr lang="en-US" dirty="0" smtClean="0"/>
              <a:t>year</a:t>
            </a:r>
          </a:p>
          <a:p>
            <a:r>
              <a:rPr lang="en-US" dirty="0" smtClean="0"/>
              <a:t>Can we get similar results when we feed the model with downscaled climate data products rather than observed?</a:t>
            </a:r>
            <a:endParaRPr lang="en-US" dirty="0"/>
          </a:p>
        </p:txBody>
      </p:sp>
    </p:spTree>
    <p:extLst>
      <p:ext uri="{BB962C8B-B14F-4D97-AF65-F5344CB8AC3E}">
        <p14:creationId xmlns:p14="http://schemas.microsoft.com/office/powerpoint/2010/main" val="3229356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Dynamic mechanistic or data-driven hydrology and vegetation models can be used to assess performance of downscaled climate products</a:t>
            </a:r>
          </a:p>
          <a:p>
            <a:r>
              <a:rPr lang="en-US" sz="2800" dirty="0" smtClean="0"/>
              <a:t>Can we reproduce key observed seasonal and inter-annual and longer term cycles and trends?</a:t>
            </a:r>
          </a:p>
          <a:p>
            <a:r>
              <a:rPr lang="en-US" sz="2800" dirty="0" smtClean="0"/>
              <a:t>Climate is only one of the drivers of vegetation; need to address effects of other global and regional drivers e.g. nitrogen deposition, disease  </a:t>
            </a:r>
          </a:p>
          <a:p>
            <a:endParaRPr lang="en-US" sz="2800" dirty="0"/>
          </a:p>
        </p:txBody>
      </p:sp>
      <p:sp>
        <p:nvSpPr>
          <p:cNvPr id="5"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Opportunities and Concerns</a:t>
            </a:r>
            <a:endParaRPr lang="en-US" sz="3600" dirty="0"/>
          </a:p>
        </p:txBody>
      </p:sp>
    </p:spTree>
    <p:extLst>
      <p:ext uri="{BB962C8B-B14F-4D97-AF65-F5344CB8AC3E}">
        <p14:creationId xmlns:p14="http://schemas.microsoft.com/office/powerpoint/2010/main" val="1477288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838200"/>
            <a:ext cx="2667000" cy="398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ILTEO_WesternGhat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3800" y="4267200"/>
            <a:ext cx="4953000" cy="2480388"/>
          </a:xfrm>
          <a:prstGeom prst="rect">
            <a:avLst/>
          </a:prstGeom>
        </p:spPr>
      </p:pic>
      <p:sp>
        <p:nvSpPr>
          <p:cNvPr id="11"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Opportunities and Concerns</a:t>
            </a:r>
            <a:endParaRPr lang="en-US" sz="3600" dirty="0"/>
          </a:p>
        </p:txBody>
      </p:sp>
      <p:pic>
        <p:nvPicPr>
          <p:cNvPr id="9" name="Picture 8" descr="ILTEO-CentralIndi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29000" y="914400"/>
            <a:ext cx="5029200" cy="3276481"/>
          </a:xfrm>
          <a:prstGeom prst="rect">
            <a:avLst/>
          </a:prstGeom>
        </p:spPr>
      </p:pic>
      <p:pic>
        <p:nvPicPr>
          <p:cNvPr id="12" name="Picture 11" descr="ILTEO-NWAridZon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 y="4934310"/>
            <a:ext cx="2889171" cy="1893095"/>
          </a:xfrm>
          <a:prstGeom prst="rect">
            <a:avLst/>
          </a:prstGeom>
        </p:spPr>
      </p:pic>
    </p:spTree>
    <p:extLst>
      <p:ext uri="{BB962C8B-B14F-4D97-AF65-F5344CB8AC3E}">
        <p14:creationId xmlns:p14="http://schemas.microsoft.com/office/powerpoint/2010/main" val="9023108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457200"/>
            <a:ext cx="31242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967" y="3886200"/>
            <a:ext cx="873206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33800" y="6324600"/>
            <a:ext cx="5105400" cy="369332"/>
          </a:xfrm>
          <a:prstGeom prst="rect">
            <a:avLst/>
          </a:prstGeom>
          <a:noFill/>
        </p:spPr>
        <p:txBody>
          <a:bodyPr wrap="square" rtlCol="0">
            <a:spAutoFit/>
          </a:bodyPr>
          <a:lstStyle/>
          <a:p>
            <a:r>
              <a:rPr lang="en-US" dirty="0" err="1" smtClean="0"/>
              <a:t>Krishnaswamy</a:t>
            </a:r>
            <a:r>
              <a:rPr lang="en-US" dirty="0" smtClean="0"/>
              <a:t> and </a:t>
            </a:r>
            <a:r>
              <a:rPr lang="en-US" dirty="0" err="1" smtClean="0"/>
              <a:t>Vaidyanathan</a:t>
            </a:r>
            <a:r>
              <a:rPr lang="en-US" dirty="0" smtClean="0"/>
              <a:t> unpublished 2017</a:t>
            </a:r>
            <a:endParaRPr lang="en-US"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29000" y="685800"/>
            <a:ext cx="54993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54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0816" y="646296"/>
            <a:ext cx="7562368" cy="5602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0" y="6248400"/>
            <a:ext cx="5410200" cy="369332"/>
          </a:xfrm>
          <a:prstGeom prst="rect">
            <a:avLst/>
          </a:prstGeom>
          <a:noFill/>
        </p:spPr>
        <p:txBody>
          <a:bodyPr wrap="square" rtlCol="0">
            <a:spAutoFit/>
          </a:bodyPr>
          <a:lstStyle/>
          <a:p>
            <a:r>
              <a:rPr lang="en-US" dirty="0" smtClean="0"/>
              <a:t>Krishnaswamy and </a:t>
            </a:r>
            <a:r>
              <a:rPr lang="en-US" dirty="0" err="1" smtClean="0"/>
              <a:t>Vaidyanathan</a:t>
            </a:r>
            <a:r>
              <a:rPr lang="en-US" dirty="0" smtClean="0"/>
              <a:t>, unpublished 2017</a:t>
            </a:r>
            <a:endParaRPr lang="en-US" dirty="0"/>
          </a:p>
        </p:txBody>
      </p:sp>
      <p:sp>
        <p:nvSpPr>
          <p:cNvPr id="4" name="TextBox 3"/>
          <p:cNvSpPr txBox="1"/>
          <p:nvPr/>
        </p:nvSpPr>
        <p:spPr>
          <a:xfrm>
            <a:off x="1790700" y="228600"/>
            <a:ext cx="5562600" cy="430887"/>
          </a:xfrm>
          <a:prstGeom prst="rect">
            <a:avLst/>
          </a:prstGeom>
          <a:noFill/>
        </p:spPr>
        <p:txBody>
          <a:bodyPr wrap="square" rtlCol="0">
            <a:spAutoFit/>
          </a:bodyPr>
          <a:lstStyle/>
          <a:p>
            <a:pPr algn="ctr"/>
            <a:r>
              <a:rPr lang="en-US" sz="2200" dirty="0" smtClean="0"/>
              <a:t>Decline in the Indian Monsoon</a:t>
            </a:r>
            <a:endParaRPr lang="en-US" sz="2200" dirty="0"/>
          </a:p>
        </p:txBody>
      </p:sp>
    </p:spTree>
    <p:extLst>
      <p:ext uri="{BB962C8B-B14F-4D97-AF65-F5344CB8AC3E}">
        <p14:creationId xmlns:p14="http://schemas.microsoft.com/office/powerpoint/2010/main" val="3520337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0400" y="0"/>
            <a:ext cx="7799522" cy="6858000"/>
          </a:xfrm>
          <a:prstGeom prst="rect">
            <a:avLst/>
          </a:prstGeom>
        </p:spPr>
      </p:pic>
    </p:spTree>
    <p:extLst>
      <p:ext uri="{BB962C8B-B14F-4D97-AF65-F5344CB8AC3E}">
        <p14:creationId xmlns:p14="http://schemas.microsoft.com/office/powerpoint/2010/main" val="1460327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t/>
            </a:r>
            <a:br>
              <a:rPr lang="en-US" sz="3600" dirty="0" smtClean="0"/>
            </a:br>
            <a:r>
              <a:rPr lang="en-US" sz="3600" dirty="0" smtClean="0"/>
              <a:t>Assessing the utility of climate downscaled products for ecosystem response?</a:t>
            </a:r>
            <a:br>
              <a:rPr lang="en-US" sz="3600" dirty="0" smtClean="0"/>
            </a:br>
            <a:endParaRPr lang="en-US" sz="3600" dirty="0"/>
          </a:p>
        </p:txBody>
      </p:sp>
      <p:sp>
        <p:nvSpPr>
          <p:cNvPr id="3" name="Content Placeholder 2"/>
          <p:cNvSpPr>
            <a:spLocks noGrp="1"/>
          </p:cNvSpPr>
          <p:nvPr>
            <p:ph idx="1"/>
          </p:nvPr>
        </p:nvSpPr>
        <p:spPr>
          <a:xfrm>
            <a:off x="457200" y="1905000"/>
            <a:ext cx="8229600" cy="4648200"/>
          </a:xfrm>
        </p:spPr>
        <p:txBody>
          <a:bodyPr>
            <a:normAutofit/>
          </a:bodyPr>
          <a:lstStyle/>
          <a:p>
            <a:r>
              <a:rPr lang="en-US" sz="2800" dirty="0" smtClean="0"/>
              <a:t>Do they reproduce key indices of historically observed trends (regional seasonality and intensity)?</a:t>
            </a:r>
          </a:p>
          <a:p>
            <a:r>
              <a:rPr lang="en-US" sz="2800" dirty="0" smtClean="0"/>
              <a:t>Do downscaled historical climate products explain hydrologic and vegetation dynamics?</a:t>
            </a:r>
          </a:p>
          <a:p>
            <a:r>
              <a:rPr lang="en-US" sz="2800" dirty="0" smtClean="0"/>
              <a:t>How can we assess their performance?</a:t>
            </a:r>
          </a:p>
        </p:txBody>
      </p:sp>
    </p:spTree>
    <p:extLst>
      <p:ext uri="{BB962C8B-B14F-4D97-AF65-F5344CB8AC3E}">
        <p14:creationId xmlns:p14="http://schemas.microsoft.com/office/powerpoint/2010/main" val="197931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ngba.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7162800" y="6324600"/>
            <a:ext cx="17526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Sandesh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Kadur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itle 1"/>
          <p:cNvSpPr txBox="1">
            <a:spLocks/>
          </p:cNvSpPr>
          <p:nvPr/>
        </p:nvSpPr>
        <p:spPr>
          <a:xfrm>
            <a:off x="381000" y="152400"/>
            <a:ext cx="8305800" cy="1265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Dynamic vegetation response to climate</a:t>
            </a:r>
            <a:endParaRPr lang="en-US" sz="3600" dirty="0"/>
          </a:p>
        </p:txBody>
      </p:sp>
    </p:spTree>
    <p:extLst>
      <p:ext uri="{BB962C8B-B14F-4D97-AF65-F5344CB8AC3E}">
        <p14:creationId xmlns:p14="http://schemas.microsoft.com/office/powerpoint/2010/main" val="305704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53" y="5105400"/>
            <a:ext cx="5151947" cy="1608157"/>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8566" y="228600"/>
            <a:ext cx="8546869" cy="5146449"/>
          </a:xfrm>
          <a:prstGeom prst="rect">
            <a:avLst/>
          </a:prstGeom>
        </p:spPr>
      </p:pic>
    </p:spTree>
    <p:extLst>
      <p:ext uri="{BB962C8B-B14F-4D97-AF65-F5344CB8AC3E}">
        <p14:creationId xmlns:p14="http://schemas.microsoft.com/office/powerpoint/2010/main" val="5045412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008"/>
          <a:stretch/>
        </p:blipFill>
        <p:spPr bwMode="auto">
          <a:xfrm>
            <a:off x="886488" y="152736"/>
            <a:ext cx="7371024" cy="65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846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921</Words>
  <Application>Microsoft Macintosh PowerPoint</Application>
  <PresentationFormat>On-screen Show (4:3)</PresentationFormat>
  <Paragraphs>77</Paragraphs>
  <Slides>25</Slides>
  <Notes>5</Notes>
  <HiddenSlides>7</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How can we Assess the Performance of Downscaled Climate Information for Ecosystems and Agriculture?</vt:lpstr>
      <vt:lpstr>Global and regional climate change context</vt:lpstr>
      <vt:lpstr>PowerPoint Presentation</vt:lpstr>
      <vt:lpstr>PowerPoint Presentation</vt:lpstr>
      <vt:lpstr>PowerPoint Presentation</vt:lpstr>
      <vt:lpstr> Assessing the utility of climate downscaled products for ecosystem response?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vt:lpstr>
      <vt:lpstr>PowerPoint Presentation</vt:lpstr>
      <vt:lpstr>PowerPoint Presentation</vt:lpstr>
      <vt:lpstr>PowerPoint Presentation</vt:lpstr>
      <vt:lpstr>PowerPoint Presentation</vt:lpstr>
      <vt:lpstr>Key results and implications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assess downscaled climate information for ecosystems and agriculture?</dc:title>
  <dc:creator>Jagdish</dc:creator>
  <cp:lastModifiedBy>Milind Bunyan</cp:lastModifiedBy>
  <cp:revision>74</cp:revision>
  <dcterms:created xsi:type="dcterms:W3CDTF">2017-03-06T05:31:12Z</dcterms:created>
  <dcterms:modified xsi:type="dcterms:W3CDTF">2017-03-08T03:45:06Z</dcterms:modified>
</cp:coreProperties>
</file>